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2" autoAdjust="0"/>
    <p:restoredTop sz="94652" autoAdjust="0"/>
  </p:normalViewPr>
  <p:slideViewPr>
    <p:cSldViewPr snapToGrid="0">
      <p:cViewPr varScale="1">
        <p:scale>
          <a:sx n="77" d="100"/>
          <a:sy n="77" d="100"/>
        </p:scale>
        <p:origin x="102" y="6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dirty="0" smtClean="0"/>
              <a:t>Загађење ваздуха</a:t>
            </a:r>
            <a:endParaRPr lang="en-US" dirty="0"/>
          </a:p>
        </p:txBody>
      </p:sp>
      <p:sp>
        <p:nvSpPr>
          <p:cNvPr id="3" name="Subtitle 2"/>
          <p:cNvSpPr>
            <a:spLocks noGrp="1"/>
          </p:cNvSpPr>
          <p:nvPr>
            <p:ph type="subTitle" idx="1"/>
          </p:nvPr>
        </p:nvSpPr>
        <p:spPr/>
        <p:txBody>
          <a:bodyPr>
            <a:normAutofit lnSpcReduction="10000"/>
          </a:bodyPr>
          <a:lstStyle/>
          <a:p>
            <a:r>
              <a:rPr lang="sr-Cyrl-RS" dirty="0" smtClean="0"/>
              <a:t>Урош Максимовић</a:t>
            </a:r>
          </a:p>
          <a:p>
            <a:r>
              <a:rPr lang="sr-Cyrl-RS" dirty="0" smtClean="0"/>
              <a:t>Ђорђе Милутиновић</a:t>
            </a:r>
          </a:p>
          <a:p>
            <a:r>
              <a:rPr lang="en-US" dirty="0" smtClean="0"/>
              <a:t>III</a:t>
            </a:r>
            <a:r>
              <a:rPr lang="en-US" sz="1100" dirty="0" smtClean="0"/>
              <a:t>3</a:t>
            </a:r>
            <a:endParaRPr lang="en-US" sz="1100" dirty="0"/>
          </a:p>
        </p:txBody>
      </p:sp>
    </p:spTree>
    <p:extLst>
      <p:ext uri="{BB962C8B-B14F-4D97-AF65-F5344CB8AC3E}">
        <p14:creationId xmlns:p14="http://schemas.microsoft.com/office/powerpoint/2010/main" val="203701906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85800"/>
            <a:ext cx="5671745" cy="461665"/>
          </a:xfrm>
          <a:prstGeom prst="rect">
            <a:avLst/>
          </a:prstGeom>
          <a:noFill/>
        </p:spPr>
        <p:txBody>
          <a:bodyPr wrap="none" rtlCol="0">
            <a:spAutoFit/>
          </a:bodyPr>
          <a:lstStyle/>
          <a:p>
            <a:r>
              <a:rPr lang="sr-Cyrl-RS" sz="2400" b="1" u="sng" dirty="0" smtClean="0"/>
              <a:t>Загађење ваздуха и климатске промене:</a:t>
            </a:r>
            <a:endParaRPr lang="en-US" sz="2400" b="1" u="sng" dirty="0"/>
          </a:p>
        </p:txBody>
      </p:sp>
      <p:sp>
        <p:nvSpPr>
          <p:cNvPr id="4" name="Rectangle 3"/>
          <p:cNvSpPr/>
          <p:nvPr/>
        </p:nvSpPr>
        <p:spPr>
          <a:xfrm>
            <a:off x="821443" y="1147465"/>
            <a:ext cx="5003160" cy="4801314"/>
          </a:xfrm>
          <a:prstGeom prst="rect">
            <a:avLst/>
          </a:prstGeom>
        </p:spPr>
        <p:txBody>
          <a:bodyPr wrap="square">
            <a:spAutoFit/>
          </a:bodyPr>
          <a:lstStyle/>
          <a:p>
            <a:r>
              <a:rPr lang="sr-Cyrl-RS" dirty="0">
                <a:latin typeface="Arial" panose="020B0604020202020204" pitchFamily="34" charset="0"/>
                <a:cs typeface="Arial" panose="020B0604020202020204" pitchFamily="34" charset="0"/>
              </a:rPr>
              <a:t>Сви извори загађења које смо навели такође представљају и највеће изворе емисија гасова са ефектом стаклене баште, ипак и поред тога наша земља остаје веома зависна од угља.</a:t>
            </a:r>
          </a:p>
          <a:p>
            <a:endParaRPr lang="sr-Cyrl-RS" dirty="0">
              <a:latin typeface="Arial" panose="020B0604020202020204" pitchFamily="34" charset="0"/>
              <a:cs typeface="Arial" panose="020B0604020202020204" pitchFamily="34" charset="0"/>
            </a:endParaRPr>
          </a:p>
          <a:p>
            <a:r>
              <a:rPr lang="sr-Cyrl-RS" dirty="0">
                <a:latin typeface="Arial" panose="020B0604020202020204" pitchFamily="34" charset="0"/>
                <a:cs typeface="Arial" panose="020B0604020202020204" pitchFamily="34" charset="0"/>
              </a:rPr>
              <a:t>Србија је током периода 2015-2017. године издвојила чак око 300 милиона  евра у директним субвенцијама за сектор угља, или скоро 100 милиона евра годишње – што је највећи износ међу државама западног Балкана, наводи се у извештају Енергетске заједнице. Додајте томе ‘субвенције’ које грађани већ плаћају својим здрављем, горе поменутих милијарду евра, и постати ће јаснија слика колико угаљ већ кошта сваког грађанина, а да није ни упалио струју.</a:t>
            </a:r>
            <a:endParaRPr lang="en-US" dirty="0">
              <a:latin typeface="Arial" panose="020B0604020202020204" pitchFamily="34" charset="0"/>
              <a:cs typeface="Arial" panose="020B0604020202020204" pitchFamily="34" charset="0"/>
            </a:endParaRPr>
          </a:p>
        </p:txBody>
      </p:sp>
      <p:pic>
        <p:nvPicPr>
          <p:cNvPr id="4098" name="Picture 2" descr="https://media.discordapp.net/attachments/461208976655253505/684471891062292518/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3188" y="1147464"/>
            <a:ext cx="4229091" cy="28142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27309" y="3961733"/>
            <a:ext cx="3308919" cy="646331"/>
          </a:xfrm>
          <a:prstGeom prst="rect">
            <a:avLst/>
          </a:prstGeom>
          <a:noFill/>
        </p:spPr>
        <p:txBody>
          <a:bodyPr wrap="none" rtlCol="0">
            <a:spAutoFit/>
          </a:bodyPr>
          <a:lstStyle/>
          <a:p>
            <a:pPr algn="ctr"/>
            <a:r>
              <a:rPr lang="sr-Cyrl-RS" dirty="0" smtClean="0"/>
              <a:t>Ефекат стаклене баште у Србији</a:t>
            </a:r>
          </a:p>
          <a:p>
            <a:pPr algn="ctr"/>
            <a:r>
              <a:rPr lang="sr-Cyrl-RS" dirty="0" smtClean="0"/>
              <a:t>(Међеди ће се подаве у воду)</a:t>
            </a:r>
          </a:p>
        </p:txBody>
      </p:sp>
    </p:spTree>
    <p:extLst>
      <p:ext uri="{BB962C8B-B14F-4D97-AF65-F5344CB8AC3E}">
        <p14:creationId xmlns:p14="http://schemas.microsoft.com/office/powerpoint/2010/main" val="91754294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4833" y="2445259"/>
            <a:ext cx="3081293" cy="1569660"/>
          </a:xfrm>
          <a:prstGeom prst="rect">
            <a:avLst/>
          </a:prstGeom>
          <a:noFill/>
        </p:spPr>
        <p:txBody>
          <a:bodyPr wrap="none" rtlCol="0">
            <a:spAutoFit/>
          </a:bodyPr>
          <a:lstStyle/>
          <a:p>
            <a:r>
              <a:rPr lang="sr-Cyrl-RS" sz="9600" b="1" i="1" u="sng" dirty="0" smtClean="0">
                <a:effectLst>
                  <a:outerShdw blurRad="1270000" dist="2540000" dir="21540000" sx="200000" sy="200000" algn="ctr" rotWithShape="0">
                    <a:srgbClr val="000000">
                      <a:alpha val="0"/>
                    </a:srgbClr>
                  </a:outerShdw>
                </a:effectLst>
              </a:rPr>
              <a:t>КРАЈ</a:t>
            </a:r>
            <a:endParaRPr lang="en-US" sz="9600" b="1" i="1" u="sng" dirty="0">
              <a:effectLst>
                <a:outerShdw blurRad="1270000" dist="2540000" dir="21540000" sx="200000" sy="200000" algn="ctr" rotWithShape="0">
                  <a:srgbClr val="000000">
                    <a:alpha val="0"/>
                  </a:srgbClr>
                </a:outerShdw>
              </a:effectLst>
              <a:latin typeface="Gigi" panose="04040504061007020D02" pitchFamily="82" charset="0"/>
            </a:endParaRPr>
          </a:p>
        </p:txBody>
      </p:sp>
    </p:spTree>
    <p:extLst>
      <p:ext uri="{BB962C8B-B14F-4D97-AF65-F5344CB8AC3E}">
        <p14:creationId xmlns:p14="http://schemas.microsoft.com/office/powerpoint/2010/main" val="379908024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16082"/>
            <a:ext cx="4025900" cy="5002652"/>
          </a:xfrm>
          <a:prstGeom prst="rect">
            <a:avLst/>
          </a:prstGeom>
        </p:spPr>
        <p:txBody>
          <a:bodyPr wrap="square">
            <a:spAutoFit/>
          </a:bodyPr>
          <a:lstStyle/>
          <a:p>
            <a:pPr>
              <a:lnSpc>
                <a:spcPct val="107000"/>
              </a:lnSpc>
              <a:spcAft>
                <a:spcPts val="800"/>
              </a:spcAft>
            </a:pPr>
            <a:r>
              <a:rPr lang="sr-Cyrl-RS" sz="2000" b="1" u="sng" dirty="0">
                <a:latin typeface="Calibri" panose="020F0502020204030204" pitchFamily="34" charset="0"/>
                <a:ea typeface="Calibri" panose="020F0502020204030204" pitchFamily="34" charset="0"/>
                <a:cs typeface="Times New Roman" panose="02020603050405020304" pitchFamily="18" charset="0"/>
              </a:rPr>
              <a:t>Узроци:</a:t>
            </a:r>
            <a:endParaRPr lang="en-US" sz="1400"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2000" b="1" dirty="0">
                <a:latin typeface="Calibri" panose="020F0502020204030204" pitchFamily="34" charset="0"/>
                <a:ea typeface="Calibri" panose="020F0502020204030204" pitchFamily="34" charset="0"/>
                <a:cs typeface="Times New Roman" panose="02020603050405020304" pitchFamily="18" charset="0"/>
              </a:rPr>
              <a:t>-</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До загађења ваздуха долази када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се</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гасови</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и </a:t>
            </a:r>
            <a:r>
              <a:rPr lang="en-US" dirty="0" err="1">
                <a:latin typeface="Arial" panose="020B0604020202020204" pitchFamily="34" charset="0"/>
                <a:ea typeface="Calibri" panose="020F0502020204030204" pitchFamily="34" charset="0"/>
                <a:cs typeface="Times New Roman" panose="02020603050405020304" pitchFamily="18" charset="0"/>
              </a:rPr>
              <a:t>микроскопске</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честице</a:t>
            </a:r>
            <a:r>
              <a:rPr lang="en-US" dirty="0">
                <a:latin typeface="Arial" panose="020B0604020202020204" pitchFamily="34" charset="0"/>
                <a:ea typeface="Calibri" panose="020F0502020204030204" pitchFamily="34" charset="0"/>
                <a:cs typeface="Times New Roman" panose="02020603050405020304" pitchFamily="18" charset="0"/>
              </a:rPr>
              <a:t> </a:t>
            </a:r>
            <a:r>
              <a:rPr lang="sr-Cyrl-RS" dirty="0">
                <a:latin typeface="Arial" panose="020B0604020202020204" pitchFamily="34" charset="0"/>
                <a:ea typeface="Calibri" panose="020F0502020204030204" pitchFamily="34" charset="0"/>
                <a:cs typeface="Times New Roman" panose="02020603050405020304" pitchFamily="18" charset="0"/>
              </a:rPr>
              <a:t>ч</a:t>
            </a:r>
            <a:r>
              <a:rPr lang="en-US" dirty="0" err="1">
                <a:latin typeface="Arial" panose="020B0604020202020204" pitchFamily="34" charset="0"/>
                <a:ea typeface="Calibri" panose="020F0502020204030204" pitchFamily="34" charset="0"/>
                <a:cs typeface="Times New Roman" panose="02020603050405020304" pitchFamily="18" charset="0"/>
              </a:rPr>
              <a:t>ађи</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и </a:t>
            </a:r>
            <a:r>
              <a:rPr lang="en-US" dirty="0" err="1">
                <a:latin typeface="Arial" panose="020B0604020202020204" pitchFamily="34" charset="0"/>
                <a:ea typeface="Calibri" panose="020F0502020204030204" pitchFamily="34" charset="0"/>
                <a:cs typeface="Times New Roman" panose="02020603050405020304" pitchFamily="18" charset="0"/>
              </a:rPr>
              <a:t>прашине</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ослобађају</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у </a:t>
            </a:r>
            <a:r>
              <a:rPr lang="en-US" dirty="0" err="1">
                <a:latin typeface="Arial" panose="020B0604020202020204" pitchFamily="34" charset="0"/>
                <a:ea typeface="Calibri" panose="020F0502020204030204" pitchFamily="34" charset="0"/>
                <a:cs typeface="Times New Roman" panose="02020603050405020304" pitchFamily="18" charset="0"/>
              </a:rPr>
              <a:t>Земљину</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атмосферу</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што</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изазива</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промену</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природног</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односа</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и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концентрације</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основних</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компоненти</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Calibri" panose="020F0502020204030204" pitchFamily="34" charset="0"/>
                <a:cs typeface="Times New Roman" panose="02020603050405020304" pitchFamily="18" charset="0"/>
              </a:rPr>
              <a:t>ваздуха</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Понекад</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ове</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честице</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доспевају</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у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атмосферу</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природним</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путем</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на</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пример</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ослобађањем</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услед</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вулканских</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ерупција</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и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природних</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пожара</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Ипак</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много</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чешће</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је</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случај</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да</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оне</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доспеју</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у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атмосферу</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као</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последица</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човекових</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активности</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ttps://media.discordapp.net/attachments/461208976655253505/684446396178235415/beograd-zagadjenje-dim-smog-grad.png?width=400&amp;height=2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6675" y="1295400"/>
            <a:ext cx="6088390" cy="40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18736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200" y="750065"/>
            <a:ext cx="3619500" cy="3978012"/>
          </a:xfrm>
          <a:prstGeom prst="rect">
            <a:avLst/>
          </a:prstGeom>
        </p:spPr>
        <p:txBody>
          <a:bodyPr wrap="square">
            <a:spAutoFit/>
          </a:bodyPr>
          <a:lstStyle/>
          <a:p>
            <a:pPr>
              <a:lnSpc>
                <a:spcPct val="107000"/>
              </a:lnSpc>
              <a:spcAft>
                <a:spcPts val="800"/>
              </a:spcAft>
            </a:pPr>
            <a:r>
              <a:rPr lang="sr-Cyrl-RS" sz="2000" b="1" dirty="0">
                <a:solidFill>
                  <a:srgbClr val="222222"/>
                </a:solidFill>
                <a:latin typeface="Arial" panose="020B0604020202020204" pitchFamily="34" charset="0"/>
                <a:ea typeface="Calibri" panose="020F0502020204030204" pitchFamily="34" charset="0"/>
                <a:cs typeface="Times New Roman" panose="02020603050405020304" pitchFamily="18" charset="0"/>
              </a:rPr>
              <a:t>-</a:t>
            </a:r>
            <a:r>
              <a:rPr lang="en-US" dirty="0" err="1">
                <a:latin typeface="Arial" panose="020B0604020202020204" pitchFamily="34" charset="0"/>
                <a:ea typeface="Calibri" panose="020F0502020204030204" pitchFamily="34" charset="0"/>
                <a:cs typeface="Times New Roman" panose="02020603050405020304" pitchFamily="18" charset="0"/>
              </a:rPr>
              <a:t>Саобраћај</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и </a:t>
            </a:r>
            <a:r>
              <a:rPr lang="en-US" dirty="0" err="1">
                <a:latin typeface="Arial" panose="020B0604020202020204" pitchFamily="34" charset="0"/>
                <a:ea typeface="Calibri" panose="020F0502020204030204" pitchFamily="34" charset="0"/>
                <a:cs typeface="Times New Roman" panose="02020603050405020304" pitchFamily="18" charset="0"/>
              </a:rPr>
              <a:t>индустрија</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су</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основни</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извори</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загађења ваздуха.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Током</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сагоревања</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различитих</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облика</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горива</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у </a:t>
            </a:r>
            <a:r>
              <a:rPr lang="en-US" dirty="0" err="1">
                <a:latin typeface="Arial" panose="020B0604020202020204" pitchFamily="34" charset="0"/>
                <a:ea typeface="Calibri" panose="020F0502020204030204" pitchFamily="34" charset="0"/>
                <a:cs typeface="Times New Roman" panose="02020603050405020304" pitchFamily="18" charset="0"/>
              </a:rPr>
              <a:t>моторима</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или</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фабрикама</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осим</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ослобађања</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енергије</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испушта</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се</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и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велика</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количина</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штетних</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материја</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као</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што</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су</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угљен-моноксид</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угљен-диоксид</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сумпор-диоксид</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оксиди</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азота</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пепео</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и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чађ</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https://media.discordapp.net/attachments/461208976655253505/684446697639903373/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475" y="945194"/>
            <a:ext cx="6118078" cy="4071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54252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6300" y="753292"/>
            <a:ext cx="3556000" cy="3886833"/>
          </a:xfrm>
          <a:prstGeom prst="rect">
            <a:avLst/>
          </a:prstGeom>
        </p:spPr>
        <p:txBody>
          <a:bodyPr wrap="square">
            <a:spAutoFit/>
          </a:bodyPr>
          <a:lstStyle/>
          <a:p>
            <a:pPr>
              <a:lnSpc>
                <a:spcPct val="107000"/>
              </a:lnSpc>
              <a:spcAft>
                <a:spcPts val="800"/>
              </a:spcAft>
            </a:pPr>
            <a:r>
              <a:rPr lang="sr-Cyrl-RS" sz="2000" b="1" dirty="0">
                <a:latin typeface="Calibri" panose="020F0502020204030204" pitchFamily="34" charset="0"/>
                <a:ea typeface="Calibri" panose="020F0502020204030204" pitchFamily="34" charset="0"/>
                <a:cs typeface="Times New Roman" panose="02020603050405020304" pitchFamily="18" charset="0"/>
              </a:rPr>
              <a:t>-</a:t>
            </a:r>
            <a:r>
              <a:rPr lang="en-US" b="1"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Извори</a:t>
            </a:r>
            <a:r>
              <a:rPr lang="en-US" b="1"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b="1"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загађивања</a:t>
            </a:r>
            <a:r>
              <a:rPr lang="en-US" b="1" dirty="0">
                <a:solidFill>
                  <a:srgbClr val="222222"/>
                </a:solidFill>
                <a:latin typeface="Arial" panose="020B0604020202020204" pitchFamily="34" charset="0"/>
                <a:ea typeface="Calibri" panose="020F0502020204030204" pitchFamily="34" charset="0"/>
                <a:cs typeface="Times New Roman" panose="02020603050405020304" pitchFamily="18" charset="0"/>
              </a:rPr>
              <a:t> ваздуха </a:t>
            </a:r>
            <a:r>
              <a:rPr lang="en-US" b="1"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су</a:t>
            </a:r>
            <a:r>
              <a:rPr lang="en-US" b="1"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b="1"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бројни</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Њихов</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састав</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и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број</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зависе</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од</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степена</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развитка</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друштва</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и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друштвено-економских</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могућности</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подручја</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где</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се</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налазе</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Они</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се</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према</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пореклу</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деле</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на</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b="1" dirty="0">
                <a:solidFill>
                  <a:srgbClr val="222222"/>
                </a:solidFill>
                <a:latin typeface="Arial" panose="020B0604020202020204" pitchFamily="34" charset="0"/>
                <a:ea typeface="Calibri" panose="020F0502020204030204" pitchFamily="34" charset="0"/>
                <a:cs typeface="Times New Roman" panose="02020603050405020304" pitchFamily="18" charset="0"/>
              </a:rPr>
              <a:t>1)</a:t>
            </a:r>
            <a:r>
              <a:rPr lang="sr-Cyrl-RS" b="1" u="sng" dirty="0">
                <a:solidFill>
                  <a:srgbClr val="222222"/>
                </a:solidFill>
                <a:latin typeface="Arial" panose="020B0604020202020204" pitchFamily="34" charset="0"/>
                <a:ea typeface="Calibri" panose="020F0502020204030204" pitchFamily="34" charset="0"/>
                <a:cs typeface="Times New Roman" panose="02020603050405020304" pitchFamily="18" charset="0"/>
              </a:rPr>
              <a:t>Природне</a:t>
            </a:r>
            <a:r>
              <a:rPr lang="sr-Cyrl-RS" b="1" dirty="0">
                <a:solidFill>
                  <a:srgbClr val="222222"/>
                </a:solidFill>
                <a:latin typeface="Arial" panose="020B0604020202020204" pitchFamily="34" charset="0"/>
                <a:ea typeface="Calibri" panose="020F0502020204030204" pitchFamily="34"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b="1" u="sng" dirty="0">
                <a:solidFill>
                  <a:srgbClr val="222222"/>
                </a:solidFill>
                <a:latin typeface="Arial" panose="020B0604020202020204" pitchFamily="34" charset="0"/>
                <a:ea typeface="Calibri" panose="020F0502020204030204" pitchFamily="34" charset="0"/>
                <a:cs typeface="Times New Roman" panose="02020603050405020304" pitchFamily="18" charset="0"/>
              </a:rPr>
              <a:t>2)Вештачке-антропогене(створене људском делатношћу).</a:t>
            </a:r>
            <a:endParaRPr lang="en-US" sz="1400" u="sng"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https://media.discordapp.net/attachments/461208976655253505/684447196136866011/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11261">
            <a:off x="3999356" y="3976313"/>
            <a:ext cx="3517053" cy="1574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media.discordapp.net/attachments/461208976655253505/684447296188186694/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97644">
            <a:off x="7364726" y="3588413"/>
            <a:ext cx="3263315" cy="21715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35658" y="5339685"/>
            <a:ext cx="2353395" cy="646331"/>
          </a:xfrm>
          <a:prstGeom prst="rect">
            <a:avLst/>
          </a:prstGeom>
        </p:spPr>
        <p:txBody>
          <a:bodyPr wrap="square">
            <a:spAutoFit/>
          </a:bodyPr>
          <a:lstStyle/>
          <a:p>
            <a:r>
              <a:rPr lang="sr-Cyrl-RS" b="1" dirty="0">
                <a:solidFill>
                  <a:srgbClr val="222222"/>
                </a:solidFill>
                <a:latin typeface="Arial" panose="020B0604020202020204" pitchFamily="34" charset="0"/>
                <a:ea typeface="Calibri" panose="020F0502020204030204" pitchFamily="34" charset="0"/>
                <a:cs typeface="Times New Roman" panose="02020603050405020304" pitchFamily="18" charset="0"/>
              </a:rPr>
              <a:t>2)Вештачке-антропогене</a:t>
            </a:r>
            <a:endParaRPr lang="en-US" dirty="0"/>
          </a:p>
        </p:txBody>
      </p:sp>
      <p:pic>
        <p:nvPicPr>
          <p:cNvPr id="3078" name="Picture 6" descr="https://media.discordapp.net/attachments/461208976655253505/684447548454207488/maxresdefault.jpg?width=400&amp;height=2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84790">
            <a:off x="4507146" y="969841"/>
            <a:ext cx="38100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media.discordapp.net/attachments/461208976655253505/684447471966879756/downlo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16342">
            <a:off x="8066693" y="1246065"/>
            <a:ext cx="2876550" cy="15906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89053" y="3080476"/>
            <a:ext cx="1609928" cy="388696"/>
          </a:xfrm>
          <a:prstGeom prst="rect">
            <a:avLst/>
          </a:prstGeom>
        </p:spPr>
        <p:txBody>
          <a:bodyPr wrap="none">
            <a:spAutoFit/>
          </a:bodyPr>
          <a:lstStyle/>
          <a:p>
            <a:pPr>
              <a:lnSpc>
                <a:spcPct val="107000"/>
              </a:lnSpc>
              <a:spcAft>
                <a:spcPts val="800"/>
              </a:spcAft>
            </a:pPr>
            <a:r>
              <a:rPr lang="sr-Cyrl-RS" b="1" dirty="0">
                <a:solidFill>
                  <a:srgbClr val="222222"/>
                </a:solidFill>
                <a:latin typeface="Arial" panose="020B0604020202020204" pitchFamily="34" charset="0"/>
                <a:ea typeface="Calibri" panose="020F0502020204030204" pitchFamily="34" charset="0"/>
                <a:cs typeface="Times New Roman" panose="02020603050405020304" pitchFamily="18" charset="0"/>
              </a:rPr>
              <a:t>1)Природне;</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287112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1046" y="729734"/>
            <a:ext cx="6411563" cy="369332"/>
          </a:xfrm>
          <a:prstGeom prst="rect">
            <a:avLst/>
          </a:prstGeom>
        </p:spPr>
        <p:txBody>
          <a:bodyPr wrap="none">
            <a:spAutoFit/>
          </a:bodyPr>
          <a:lstStyle/>
          <a:p>
            <a:pPr algn="ctr"/>
            <a:r>
              <a:rPr lang="en-US" b="1" u="sng" dirty="0" smtClean="0">
                <a:latin typeface="Arial Black" panose="020B0A04020102020204" pitchFamily="34" charset="0"/>
              </a:rPr>
              <a:t>AQI(Air quality index-</a:t>
            </a:r>
            <a:r>
              <a:rPr lang="sr-Cyrl-RS" b="1" u="sng" dirty="0" smtClean="0">
                <a:latin typeface="Arial Black" panose="020B0A04020102020204" pitchFamily="34" charset="0"/>
              </a:rPr>
              <a:t>Индекс загађења ваздуха</a:t>
            </a:r>
            <a:r>
              <a:rPr lang="en-US" b="1" u="sng" dirty="0" smtClean="0">
                <a:latin typeface="Arial Black" panose="020B0A04020102020204" pitchFamily="34" charset="0"/>
              </a:rPr>
              <a:t>)</a:t>
            </a:r>
            <a:endParaRPr lang="en-US" u="sng" dirty="0"/>
          </a:p>
        </p:txBody>
      </p:sp>
      <p:pic>
        <p:nvPicPr>
          <p:cNvPr id="4100" name="Picture 4" descr="Резултат слика за index zagađenosti vazdu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046" y="1209427"/>
            <a:ext cx="6411563" cy="4670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13644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8900" y="874236"/>
            <a:ext cx="9702800" cy="2246769"/>
          </a:xfrm>
          <a:prstGeom prst="rect">
            <a:avLst/>
          </a:prstGeom>
        </p:spPr>
        <p:txBody>
          <a:bodyPr wrap="square">
            <a:spAutoFit/>
          </a:bodyPr>
          <a:lstStyle/>
          <a:p>
            <a:r>
              <a:rPr lang="sr-Cyrl-RS" sz="2800" b="1" dirty="0"/>
              <a:t>Индекс загађености ваздуха </a:t>
            </a:r>
            <a:r>
              <a:rPr lang="sr-Cyrl-RS" sz="2800" dirty="0"/>
              <a:t>- на енглеском </a:t>
            </a:r>
            <a:r>
              <a:rPr lang="en-US" sz="2800" b="1" u="sng" dirty="0" smtClean="0"/>
              <a:t>Air Quality Index</a:t>
            </a:r>
            <a:r>
              <a:rPr lang="sr-Cyrl-RS" sz="2800" b="1" u="sng" dirty="0" smtClean="0"/>
              <a:t> (</a:t>
            </a:r>
            <a:r>
              <a:rPr lang="en-US" sz="2800" b="1" u="sng" dirty="0" smtClean="0"/>
              <a:t>AQI</a:t>
            </a:r>
            <a:r>
              <a:rPr lang="sr-Cyrl-RS" sz="2800" b="1" u="sng" dirty="0" smtClean="0"/>
              <a:t>) </a:t>
            </a:r>
            <a:r>
              <a:rPr lang="sr-Cyrl-RS" sz="2800" dirty="0"/>
              <a:t>- узима у обзир шест загађујућих материја: честице </a:t>
            </a:r>
            <a:r>
              <a:rPr lang="en-US" sz="2800" dirty="0" smtClean="0"/>
              <a:t>PM</a:t>
            </a:r>
            <a:r>
              <a:rPr lang="sr-Cyrl-RS" sz="2800" dirty="0" smtClean="0"/>
              <a:t> </a:t>
            </a:r>
            <a:r>
              <a:rPr lang="sr-Cyrl-RS" sz="2800" dirty="0"/>
              <a:t>2.5, честице </a:t>
            </a:r>
            <a:r>
              <a:rPr lang="en-US" sz="2800" dirty="0" smtClean="0"/>
              <a:t>PM</a:t>
            </a:r>
            <a:r>
              <a:rPr lang="sr-Cyrl-RS" sz="2800" dirty="0" smtClean="0"/>
              <a:t> </a:t>
            </a:r>
            <a:r>
              <a:rPr lang="sr-Cyrl-RS" sz="2800" dirty="0"/>
              <a:t>10, угљен-моноксид, сумпор-диоксид, азот-диоксид и озон. Највећи загађивач у датом тренутку диктира и број који одражава укупан индекс загађења.</a:t>
            </a:r>
            <a:endParaRPr lang="en-US" sz="2800" dirty="0"/>
          </a:p>
        </p:txBody>
      </p:sp>
      <p:pic>
        <p:nvPicPr>
          <p:cNvPr id="5124" name="Picture 4" descr="Резултат слика за index zagađenosti vazdu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1475" y="3149599"/>
            <a:ext cx="5445125" cy="3031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61043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7100" y="711200"/>
            <a:ext cx="5711820" cy="523220"/>
          </a:xfrm>
          <a:prstGeom prst="rect">
            <a:avLst/>
          </a:prstGeom>
          <a:noFill/>
        </p:spPr>
        <p:txBody>
          <a:bodyPr wrap="none" rtlCol="0">
            <a:spAutoFit/>
          </a:bodyPr>
          <a:lstStyle/>
          <a:p>
            <a:r>
              <a:rPr lang="sr-Cyrl-RS" sz="2800" b="1" u="sng" dirty="0" smtClean="0"/>
              <a:t>Узроци загађења ваздуха у Србији</a:t>
            </a:r>
            <a:endParaRPr lang="en-US" sz="2800" b="1" u="sng" dirty="0"/>
          </a:p>
        </p:txBody>
      </p:sp>
      <p:sp>
        <p:nvSpPr>
          <p:cNvPr id="3" name="TextBox 2"/>
          <p:cNvSpPr txBox="1"/>
          <p:nvPr/>
        </p:nvSpPr>
        <p:spPr>
          <a:xfrm>
            <a:off x="1031818" y="1234420"/>
            <a:ext cx="2515432" cy="461665"/>
          </a:xfrm>
          <a:prstGeom prst="rect">
            <a:avLst/>
          </a:prstGeom>
          <a:noFill/>
        </p:spPr>
        <p:txBody>
          <a:bodyPr wrap="none" rtlCol="0">
            <a:spAutoFit/>
          </a:bodyPr>
          <a:lstStyle/>
          <a:p>
            <a:r>
              <a:rPr lang="sr-Cyrl-RS" sz="2400" b="1" u="sng" dirty="0" smtClean="0"/>
              <a:t>Термоелектране</a:t>
            </a:r>
            <a:r>
              <a:rPr lang="en-US" sz="2400" b="1" u="sng" dirty="0" smtClean="0"/>
              <a:t>:</a:t>
            </a:r>
            <a:endParaRPr lang="en-US" sz="2400" b="1" u="sng" dirty="0"/>
          </a:p>
        </p:txBody>
      </p:sp>
      <p:sp>
        <p:nvSpPr>
          <p:cNvPr id="4" name="Rectangle 3"/>
          <p:cNvSpPr/>
          <p:nvPr/>
        </p:nvSpPr>
        <p:spPr>
          <a:xfrm>
            <a:off x="1031818" y="1757640"/>
            <a:ext cx="4124382" cy="4401205"/>
          </a:xfrm>
          <a:prstGeom prst="rect">
            <a:avLst/>
          </a:prstGeom>
        </p:spPr>
        <p:txBody>
          <a:bodyPr wrap="square">
            <a:spAutoFit/>
          </a:bodyPr>
          <a:lstStyle/>
          <a:p>
            <a:r>
              <a:rPr lang="sr-Cyrl-RS" sz="2000" dirty="0">
                <a:latin typeface="Arial" panose="020B0604020202020204" pitchFamily="34" charset="0"/>
                <a:cs typeface="Arial" panose="020B0604020202020204" pitchFamily="34" charset="0"/>
              </a:rPr>
              <a:t>Сагоревање угља ради добијања електричне енергије један је од највећих извора загађења ваздуха. Осам од десет термоелектрана на угаљ које највише загађују налази се на Западном Балкану. Године 2016, српска термоелектрана Костолац Б надмашила је Угљевик из Босне и Херцеговине, постајући најозлоглашенији загађивач сумпор диоксидом на европском континету. </a:t>
            </a:r>
            <a:endParaRPr lang="en-US" sz="2000" dirty="0" smtClean="0">
              <a:latin typeface="Arial" panose="020B0604020202020204" pitchFamily="34" charset="0"/>
              <a:cs typeface="Arial" panose="020B0604020202020204" pitchFamily="34" charset="0"/>
            </a:endParaRPr>
          </a:p>
        </p:txBody>
      </p:sp>
      <p:sp>
        <p:nvSpPr>
          <p:cNvPr id="5" name="AutoShape 2" descr="Резултат слика за termoelektrana u srbiji"/>
          <p:cNvSpPr>
            <a:spLocks noChangeAspect="1" noChangeArrowheads="1"/>
          </p:cNvSpPr>
          <p:nvPr/>
        </p:nvSpPr>
        <p:spPr bwMode="auto">
          <a:xfrm>
            <a:off x="155574" y="-144463"/>
            <a:ext cx="3984625" cy="18405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Резултат слика за termoelektrana u srbi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0940" y="1696085"/>
            <a:ext cx="5794734" cy="419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19052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000" y="774700"/>
            <a:ext cx="1657826" cy="461665"/>
          </a:xfrm>
          <a:prstGeom prst="rect">
            <a:avLst/>
          </a:prstGeom>
          <a:noFill/>
        </p:spPr>
        <p:txBody>
          <a:bodyPr wrap="none" rtlCol="0">
            <a:spAutoFit/>
          </a:bodyPr>
          <a:lstStyle/>
          <a:p>
            <a:r>
              <a:rPr lang="sr-Cyrl-RS" sz="2400" b="1" u="sng" dirty="0" smtClean="0"/>
              <a:t>Саобраћај:</a:t>
            </a:r>
            <a:endParaRPr lang="en-US" sz="2400" b="1" u="sng" dirty="0"/>
          </a:p>
        </p:txBody>
      </p:sp>
      <p:sp>
        <p:nvSpPr>
          <p:cNvPr id="4" name="Rectangle 3"/>
          <p:cNvSpPr/>
          <p:nvPr/>
        </p:nvSpPr>
        <p:spPr>
          <a:xfrm>
            <a:off x="889000" y="1253530"/>
            <a:ext cx="5181124" cy="4093428"/>
          </a:xfrm>
          <a:prstGeom prst="rect">
            <a:avLst/>
          </a:prstGeom>
        </p:spPr>
        <p:txBody>
          <a:bodyPr wrap="square">
            <a:spAutoFit/>
          </a:bodyPr>
          <a:lstStyle/>
          <a:p>
            <a:r>
              <a:rPr lang="ru-RU" sz="2000" dirty="0"/>
              <a:t>Не само Београд, већ цела Србија пати и од загађења ваздуха које ствара саобраћај. Чињеница је да се на цестама може видети све већи број аутмобила који свакодневно доприносе повећању штетних материја у ваздуху чинећи наше грађане рањивијим и подложнијим за појаву хроничних болести. Нажалост мрежа јавног градског и међуградског превоза није усклађена са потребама становништа због чега се многи грађани одлучују за куповину и употребу возила, а последица тога је све већи број деце и одраслих са појавом хроничних болести.</a:t>
            </a:r>
            <a:endParaRPr lang="en-US" sz="2000" dirty="0"/>
          </a:p>
        </p:txBody>
      </p:sp>
      <p:pic>
        <p:nvPicPr>
          <p:cNvPr id="2054" name="Picture 6" descr="https://media.discordapp.net/attachments/461208976655253505/684469568424509451/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4778">
            <a:off x="6255043" y="1023938"/>
            <a:ext cx="4368269" cy="262096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media.discordapp.net/attachments/461208976655253505/684469543757938768/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93934">
            <a:off x="6318357" y="3448403"/>
            <a:ext cx="3321721" cy="2210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1274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5500" y="736600"/>
            <a:ext cx="1380506" cy="461665"/>
          </a:xfrm>
          <a:prstGeom prst="rect">
            <a:avLst/>
          </a:prstGeom>
          <a:noFill/>
        </p:spPr>
        <p:txBody>
          <a:bodyPr wrap="none" rtlCol="0">
            <a:spAutoFit/>
          </a:bodyPr>
          <a:lstStyle/>
          <a:p>
            <a:r>
              <a:rPr lang="sr-Cyrl-RS" sz="2400" b="1" u="sng" dirty="0" smtClean="0"/>
              <a:t>Грејање:</a:t>
            </a:r>
            <a:endParaRPr lang="en-US" sz="2400" b="1" u="sng" dirty="0"/>
          </a:p>
        </p:txBody>
      </p:sp>
      <p:sp>
        <p:nvSpPr>
          <p:cNvPr id="3" name="Rectangle 2"/>
          <p:cNvSpPr/>
          <p:nvPr/>
        </p:nvSpPr>
        <p:spPr>
          <a:xfrm>
            <a:off x="825500" y="1396137"/>
            <a:ext cx="5283200" cy="2585323"/>
          </a:xfrm>
          <a:prstGeom prst="rect">
            <a:avLst/>
          </a:prstGeom>
        </p:spPr>
        <p:txBody>
          <a:bodyPr wrap="square">
            <a:spAutoFit/>
          </a:bodyPr>
          <a:lstStyle/>
          <a:p>
            <a:r>
              <a:rPr lang="sr-Cyrl-RS" dirty="0">
                <a:latin typeface="Arial" panose="020B0604020202020204" pitchFamily="34" charset="0"/>
                <a:cs typeface="Arial" panose="020B0604020202020204" pitchFamily="34" charset="0"/>
              </a:rPr>
              <a:t>Квалитет ваздуха у нашој земљи најгори је током грејне сезоне. Непостојање мреже даљинског централног грејања за сва домаћинства као и цели јавни и приватни сектор довело је до тога да индивидуална кућна ложишта, али и приватне и градске котларнице представљају претњу за здравље грађана данас, загађујући ваздух спаљивањем чврстих горива. </a:t>
            </a:r>
            <a:endParaRPr lang="en-US" dirty="0">
              <a:latin typeface="Arial" panose="020B0604020202020204" pitchFamily="34" charset="0"/>
              <a:cs typeface="Arial" panose="020B0604020202020204" pitchFamily="34" charset="0"/>
            </a:endParaRPr>
          </a:p>
        </p:txBody>
      </p:sp>
      <p:sp>
        <p:nvSpPr>
          <p:cNvPr id="4" name="Rectangle 3"/>
          <p:cNvSpPr/>
          <p:nvPr/>
        </p:nvSpPr>
        <p:spPr>
          <a:xfrm>
            <a:off x="825500" y="3876933"/>
            <a:ext cx="5372100" cy="2308324"/>
          </a:xfrm>
          <a:prstGeom prst="rect">
            <a:avLst/>
          </a:prstGeom>
        </p:spPr>
        <p:txBody>
          <a:bodyPr wrap="square">
            <a:spAutoFit/>
          </a:bodyPr>
          <a:lstStyle/>
          <a:p>
            <a:r>
              <a:rPr lang="ru-RU" dirty="0">
                <a:latin typeface="Arial" panose="020B0604020202020204" pitchFamily="34" charset="0"/>
                <a:cs typeface="Arial" panose="020B0604020202020204" pitchFamily="34" charset="0"/>
              </a:rPr>
              <a:t>Код употребе чврстих горива за домаћинства потребно је, поред загађања ваздуха у спољашњој средини, истаћи проблем са загађењем ваздуха у унутрашњој средини. Застареле пећи и шпорети на чврста горива су присутни у многобројим домаћинствима широм Србије, и они значајно загађују ваздух у стамбеним објектима. </a:t>
            </a:r>
            <a:endParaRPr lang="en-US" dirty="0">
              <a:latin typeface="Arial" panose="020B0604020202020204" pitchFamily="34" charset="0"/>
              <a:cs typeface="Arial" panose="020B0604020202020204" pitchFamily="34" charset="0"/>
            </a:endParaRPr>
          </a:p>
        </p:txBody>
      </p:sp>
      <p:pic>
        <p:nvPicPr>
          <p:cNvPr id="3074" name="Picture 2" descr="https://media.discordapp.net/attachments/461208976655253505/684469729892761615/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1200" y="1396137"/>
            <a:ext cx="3035300" cy="4052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94853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65</TotalTime>
  <Words>497</Words>
  <Application>Microsoft Office PowerPoint</Application>
  <PresentationFormat>Widescreen</PresentationFormat>
  <Paragraphs>29</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Black</vt:lpstr>
      <vt:lpstr>Calibri</vt:lpstr>
      <vt:lpstr>Garamond</vt:lpstr>
      <vt:lpstr>Gigi</vt:lpstr>
      <vt:lpstr>Times New Roman</vt:lpstr>
      <vt:lpstr>Organic</vt:lpstr>
      <vt:lpstr>Загађење ваздуха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Загађење ваздуха</dc:title>
  <dc:creator>Windows User</dc:creator>
  <cp:lastModifiedBy>Windows User</cp:lastModifiedBy>
  <cp:revision>9</cp:revision>
  <dcterms:created xsi:type="dcterms:W3CDTF">2020-03-03T16:24:38Z</dcterms:created>
  <dcterms:modified xsi:type="dcterms:W3CDTF">2020-03-03T18:56:57Z</dcterms:modified>
</cp:coreProperties>
</file>